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6858000"/>
  <p:notesSz cx="12192000" cy="6858000"/>
  <p:embeddedFontLst>
    <p:embeddedFont>
      <p:font typeface="SOADDR+Wingdings-Regular"/>
      <p:regular r:id="rId75"/>
    </p:embeddedFont>
    <p:embeddedFont>
      <p:font typeface="PIMGUQ+TimesNewRomanPSMT"/>
      <p:regular r:id="rId76"/>
    </p:embeddedFont>
    <p:embeddedFont>
      <p:font typeface="OTUHNG+TimesNewRomanPS-BoldMT"/>
      <p:regular r:id="rId77"/>
    </p:embeddedFont>
    <p:embeddedFont>
      <p:font typeface="SPHDRL+Calibri-Light,Bold"/>
      <p:regular r:id="rId78"/>
    </p:embeddedFont>
    <p:embeddedFont>
      <p:font typeface="ELIQEA+ArialMT"/>
      <p:regular r:id="rId79"/>
    </p:embeddedFont>
    <p:embeddedFont>
      <p:font typeface="BLUJIJ+CourierNewPSMT"/>
      <p:regular r:id="rId80"/>
    </p:embeddedFont>
    <p:embeddedFont>
      <p:font typeface="EFMPJK+Arial-BoldMT"/>
      <p:regular r:id="rId81"/>
    </p:embeddedFont>
    <p:embeddedFont>
      <p:font typeface="JFMFUL+Calibri-Light"/>
      <p:regular r:id="rId8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font" Target="fonts/font1.fntdata" /><Relationship Id="rId76" Type="http://schemas.openxmlformats.org/officeDocument/2006/relationships/font" Target="fonts/font2.fntdata" /><Relationship Id="rId77" Type="http://schemas.openxmlformats.org/officeDocument/2006/relationships/font" Target="fonts/font3.fntdata" /><Relationship Id="rId78" Type="http://schemas.openxmlformats.org/officeDocument/2006/relationships/font" Target="fonts/font4.fntdata" /><Relationship Id="rId79" Type="http://schemas.openxmlformats.org/officeDocument/2006/relationships/font" Target="fonts/font5.fntdata" /><Relationship Id="rId8" Type="http://schemas.openxmlformats.org/officeDocument/2006/relationships/slide" Target="slides/slide3.xml" /><Relationship Id="rId80" Type="http://schemas.openxmlformats.org/officeDocument/2006/relationships/font" Target="fonts/font6.fntdata" /><Relationship Id="rId81" Type="http://schemas.openxmlformats.org/officeDocument/2006/relationships/font" Target="fonts/font7.fntdata" /><Relationship Id="rId82" Type="http://schemas.openxmlformats.org/officeDocument/2006/relationships/font" Target="fonts/font8.fntdata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Relationship Id="rId3" Type="http://schemas.openxmlformats.org/officeDocument/2006/relationships/slide" Target="slide33.xml" /><Relationship Id="rId4" Type="http://schemas.openxmlformats.org/officeDocument/2006/relationships/slide" Target="slide35.xml" /><Relationship Id="rId5" Type="http://schemas.openxmlformats.org/officeDocument/2006/relationships/slide" Target="slide36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337" y="285482"/>
            <a:ext cx="10292036" cy="12483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85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SMART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NAVIGATION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SYSTEM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FOR</a:t>
            </a:r>
          </a:p>
          <a:p>
            <a:pPr marL="666750" marR="0">
              <a:lnSpc>
                <a:spcPts val="4644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VISUALLY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IMPAIRED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3660" y="1925617"/>
            <a:ext cx="3364831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Project</a:t>
            </a:r>
            <a:r>
              <a:rPr dirty="0" sz="2800" spc="-68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ID</a:t>
            </a:r>
            <a:r>
              <a:rPr dirty="0" sz="2800" spc="-64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-</a:t>
            </a:r>
            <a:r>
              <a:rPr dirty="0" sz="2800" spc="-68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2022</a:t>
            </a:r>
            <a:r>
              <a:rPr dirty="0" sz="2800" spc="-67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-</a:t>
            </a:r>
            <a:r>
              <a:rPr dirty="0" sz="2800" spc="-68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227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4899" y="5881219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55836" y="282215"/>
            <a:ext cx="5325753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Research</a:t>
            </a:r>
            <a:r>
              <a:rPr dirty="0" sz="5400" spc="-130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556" y="1201801"/>
            <a:ext cx="10307577" cy="7514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Lack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ability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recognize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known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individuals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obtain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assistance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terms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emergency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just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casual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meet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greet.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556" y="2299082"/>
            <a:ext cx="10089597" cy="7514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just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tend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normal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walk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routine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current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EDAs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without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such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feature.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556" y="3396362"/>
            <a:ext cx="10129267" cy="7514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This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causes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become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sided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interacting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society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tend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cause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further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emotional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stress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4556" y="4493641"/>
            <a:ext cx="9639149" cy="7514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Integrating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this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feature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Image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processing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algorithm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allows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identify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interact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freely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social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circle.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72083" y="724858"/>
            <a:ext cx="4231634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Main</a:t>
            </a:r>
            <a:r>
              <a:rPr dirty="0" sz="5400" spc="-128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1881122"/>
            <a:ext cx="9676383" cy="1977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Develop</a:t>
            </a:r>
            <a:r>
              <a:rPr dirty="0" sz="3200" spc="124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3200" spc="137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face</a:t>
            </a:r>
            <a:r>
              <a:rPr dirty="0" sz="3200" spc="1364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detection</a:t>
            </a:r>
            <a:r>
              <a:rPr dirty="0" sz="3200" spc="135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algorithm</a:t>
            </a:r>
            <a:r>
              <a:rPr dirty="0" sz="3200" spc="1386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for</a:t>
            </a:r>
            <a:r>
              <a:rPr dirty="0" sz="3200" spc="1382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known</a:t>
            </a:r>
          </a:p>
          <a:p>
            <a:pPr marL="0" marR="0">
              <a:lnSpc>
                <a:spcPts val="3751"/>
              </a:lnSpc>
              <a:spcBef>
                <a:spcPts val="38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individuals</a:t>
            </a:r>
            <a:r>
              <a:rPr dirty="0" sz="3200" spc="65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3200" spc="744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3200" spc="74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visually</a:t>
            </a:r>
            <a:r>
              <a:rPr dirty="0" sz="3200" spc="665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impaired</a:t>
            </a:r>
            <a:r>
              <a:rPr dirty="0" sz="3200" spc="68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3200" spc="74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so</a:t>
            </a:r>
            <a:r>
              <a:rPr dirty="0" sz="3200" spc="74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that</a:t>
            </a:r>
          </a:p>
          <a:p>
            <a:pPr marL="0" marR="0">
              <a:lnSpc>
                <a:spcPts val="3751"/>
              </a:lnSpc>
              <a:spcBef>
                <a:spcPts val="38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3200" spc="505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user</a:t>
            </a:r>
            <a:r>
              <a:rPr dirty="0" sz="3200" spc="505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can</a:t>
            </a:r>
            <a:r>
              <a:rPr dirty="0" sz="3200" spc="48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easily</a:t>
            </a:r>
            <a:r>
              <a:rPr dirty="0" sz="3200" spc="419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locate</a:t>
            </a:r>
            <a:r>
              <a:rPr dirty="0" sz="3200" spc="465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his/her</a:t>
            </a:r>
            <a:r>
              <a:rPr dirty="0" sz="3200" spc="507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loved</a:t>
            </a:r>
            <a:r>
              <a:rPr dirty="0" sz="3200" spc="348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ones</a:t>
            </a:r>
            <a:r>
              <a:rPr dirty="0" sz="3200" spc="501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and</a:t>
            </a:r>
          </a:p>
          <a:p>
            <a:pPr marL="0" marR="0">
              <a:lnSpc>
                <a:spcPts val="3751"/>
              </a:lnSpc>
              <a:spcBef>
                <a:spcPts val="88"/>
              </a:spcBef>
              <a:spcAft>
                <a:spcPts val="0"/>
              </a:spcAft>
            </a:pP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obtain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assistance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when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000000"/>
                </a:solidFill>
                <a:latin typeface="Cambria"/>
                <a:cs typeface="Cambria"/>
              </a:rPr>
              <a:t>needed.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501" y="513496"/>
            <a:ext cx="5182550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Specific</a:t>
            </a:r>
            <a:r>
              <a:rPr dirty="0" sz="5400" spc="-128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1529" y="1626177"/>
            <a:ext cx="8508637" cy="1125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450" spc="8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Storage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biometric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</a:p>
          <a:p>
            <a:pPr marL="0" marR="0">
              <a:lnSpc>
                <a:spcPts val="2719"/>
              </a:lnSpc>
              <a:spcBef>
                <a:spcPts val="2957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450" spc="8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Assignment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key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identifiers</a:t>
            </a:r>
            <a:r>
              <a:rPr dirty="0" sz="24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individuals.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1529" y="3089217"/>
            <a:ext cx="9648638" cy="75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450" spc="8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implemented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successfully</a:t>
            </a:r>
          </a:p>
          <a:p>
            <a:pPr marL="45720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identified.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1529" y="4186497"/>
            <a:ext cx="7819978" cy="39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450" spc="8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Distance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calculation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between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individual.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1529" y="4918017"/>
            <a:ext cx="10632062" cy="39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450" spc="8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Partial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feature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facing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angle.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72394" y="892886"/>
            <a:ext cx="7228270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Research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86567" y="434133"/>
            <a:ext cx="4540844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System</a:t>
            </a:r>
            <a:r>
              <a:rPr dirty="0" sz="5400" spc="-12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6096" y="412699"/>
            <a:ext cx="5749401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Methodology</a:t>
            </a:r>
            <a:r>
              <a:rPr dirty="0" sz="4000" spc="-97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Major</a:t>
            </a:r>
            <a:r>
              <a:rPr dirty="0" sz="4000" spc="-95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Phases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0279" y="1659136"/>
            <a:ext cx="7514812" cy="10853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processing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biometric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features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9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user.</a:t>
            </a:r>
          </a:p>
          <a:p>
            <a:pPr marL="0" marR="0">
              <a:lnSpc>
                <a:spcPts val="1900"/>
              </a:lnSpc>
              <a:spcBef>
                <a:spcPts val="4445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model.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0279" y="3271007"/>
            <a:ext cx="3117842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Analysing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accuracy.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0279" y="4076943"/>
            <a:ext cx="3507300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decisions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80279" y="4882878"/>
            <a:ext cx="3555319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Notifications.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89829" y="1603099"/>
            <a:ext cx="8085605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Project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Completion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–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50%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8385" y="6489315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5350" y="220864"/>
            <a:ext cx="10084807" cy="1200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Code</a:t>
            </a:r>
            <a:r>
              <a:rPr dirty="0" sz="4400" spc="-10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implemented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for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the</a:t>
            </a:r>
            <a:r>
              <a:rPr dirty="0" sz="4400" spc="-10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facial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recognition</a:t>
            </a:r>
          </a:p>
          <a:p>
            <a:pPr marL="0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5350" y="220864"/>
            <a:ext cx="10084807" cy="1200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Code</a:t>
            </a:r>
            <a:r>
              <a:rPr dirty="0" sz="4400" spc="-10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implemented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for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the</a:t>
            </a:r>
            <a:r>
              <a:rPr dirty="0" sz="4400" spc="-10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facial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recognition</a:t>
            </a:r>
          </a:p>
          <a:p>
            <a:pPr marL="0" marR="0">
              <a:lnSpc>
                <a:spcPts val="4400"/>
              </a:lnSpc>
              <a:spcBef>
                <a:spcPts val="351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algorithm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4474" y="208099"/>
            <a:ext cx="6370121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Testing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the</a:t>
            </a:r>
            <a:r>
              <a:rPr dirty="0" sz="4400" spc="-10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Model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Accuracy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21796" y="4597269"/>
            <a:ext cx="4115598" cy="75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ü</a:t>
            </a:r>
            <a:r>
              <a:rPr dirty="0" sz="245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scenario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</a:p>
          <a:p>
            <a:pPr marL="34290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facemask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460" y="4699810"/>
            <a:ext cx="4446909" cy="39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ü</a:t>
            </a:r>
            <a:r>
              <a:rPr dirty="0" sz="245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Normal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scenario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0212" y="664423"/>
            <a:ext cx="8070341" cy="525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Supervisor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-</a:t>
            </a:r>
            <a:r>
              <a:rPr dirty="0" sz="3200" spc="676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Ms.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Sanjeevi</a:t>
            </a:r>
            <a:r>
              <a:rPr dirty="0" sz="32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Chandrasiri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0213" y="1324535"/>
            <a:ext cx="1903809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Members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36697" y="2090658"/>
            <a:ext cx="1668378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Student</a:t>
            </a:r>
            <a:r>
              <a:rPr dirty="0" sz="2000" spc="-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Name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75062" y="2090658"/>
            <a:ext cx="1269332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Student</a:t>
            </a:r>
            <a:r>
              <a:rPr dirty="0" sz="2000" spc="-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ID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9371" y="2090658"/>
            <a:ext cx="1605086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0439" y="2719885"/>
            <a:ext cx="136951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59596" y="2719885"/>
            <a:ext cx="129833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19049878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44043" y="2719885"/>
            <a:ext cx="36905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90439" y="3474958"/>
            <a:ext cx="1943137" cy="10217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W.R.J.M.Weragoda</a:t>
            </a:r>
          </a:p>
          <a:p>
            <a:pPr marL="0" marR="0">
              <a:lnSpc>
                <a:spcPts val="1800"/>
              </a:lnSpc>
              <a:spcBef>
                <a:spcPts val="414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Madushan.W.A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59596" y="3474958"/>
            <a:ext cx="1298334" cy="177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19008424</a:t>
            </a:r>
          </a:p>
          <a:p>
            <a:pPr marL="0" marR="0">
              <a:lnSpc>
                <a:spcPts val="1800"/>
              </a:lnSpc>
              <a:spcBef>
                <a:spcPts val="414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19042152</a:t>
            </a:r>
          </a:p>
          <a:p>
            <a:pPr marL="0" marR="0">
              <a:lnSpc>
                <a:spcPts val="1800"/>
              </a:lnSpc>
              <a:spcBef>
                <a:spcPts val="419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19109190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44043" y="3474958"/>
            <a:ext cx="369056" cy="177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  <a:p>
            <a:pPr marL="0" marR="0">
              <a:lnSpc>
                <a:spcPts val="1800"/>
              </a:lnSpc>
              <a:spcBef>
                <a:spcPts val="414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  <a:p>
            <a:pPr marL="0" marR="0">
              <a:lnSpc>
                <a:spcPts val="1800"/>
              </a:lnSpc>
              <a:spcBef>
                <a:spcPts val="4195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90439" y="4985104"/>
            <a:ext cx="234330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S.R.D.Sudaraka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754899" y="5881219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4474" y="208099"/>
            <a:ext cx="6370121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Testing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the</a:t>
            </a:r>
            <a:r>
              <a:rPr dirty="0" sz="4400" spc="-10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Model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Accuracy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21796" y="4597269"/>
            <a:ext cx="4374212" cy="75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ü</a:t>
            </a:r>
            <a:r>
              <a:rPr dirty="0" sz="245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scenario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</a:p>
          <a:p>
            <a:pPr marL="34290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facemask</a:t>
            </a:r>
            <a:r>
              <a:rPr dirty="0" sz="24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+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spectacles/glasses.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460" y="4699810"/>
            <a:ext cx="4115598" cy="75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ü</a:t>
            </a:r>
            <a:r>
              <a:rPr dirty="0" sz="245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scenario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</a:p>
          <a:p>
            <a:pPr marL="342900" marR="0">
              <a:lnSpc>
                <a:spcPts val="2400"/>
              </a:lnSpc>
              <a:spcBef>
                <a:spcPts val="48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spectacles/glasses.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34474" y="336929"/>
            <a:ext cx="6370121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Testing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the</a:t>
            </a:r>
            <a:r>
              <a:rPr dirty="0" sz="4400" spc="-10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Model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Accuracy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3285" y="1050411"/>
            <a:ext cx="5124325" cy="39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ü</a:t>
            </a:r>
            <a:r>
              <a:rPr dirty="0" sz="245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individuals.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70305" y="336929"/>
            <a:ext cx="5667040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Project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completion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tasks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69435" y="1445843"/>
            <a:ext cx="2643111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Completed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15943" y="1445843"/>
            <a:ext cx="3471657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Work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to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be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completed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43765" y="1996495"/>
            <a:ext cx="2010284" cy="335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BLUJIJ+CourierNewPSMT"/>
                <a:cs typeface="BLUJIJ+CourierNewPSMT"/>
              </a:rPr>
              <a:t>o</a:t>
            </a:r>
            <a:r>
              <a:rPr dirty="0" sz="2050" spc="9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Expand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dataset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9655" y="2199509"/>
            <a:ext cx="2314638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LIQEA+ArialMT"/>
                <a:cs typeface="ELIQEA+ArialMT"/>
              </a:rPr>
              <a:t>ü</a:t>
            </a:r>
            <a:r>
              <a:rPr dirty="0" sz="2050" spc="540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Dataset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Collection.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0965" y="2301295"/>
            <a:ext cx="2990406" cy="63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BLUJIJ+CourierNewPSMT"/>
                <a:cs typeface="BLUJIJ+CourierNewPSMT"/>
              </a:rPr>
              <a:t>o</a:t>
            </a:r>
            <a:r>
              <a:rPr dirty="0" sz="2050" spc="9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Multiple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angles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of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person</a:t>
            </a:r>
          </a:p>
          <a:p>
            <a:pPr marL="0" marR="0">
              <a:lnSpc>
                <a:spcPts val="2322"/>
              </a:lnSpc>
              <a:spcBef>
                <a:spcPts val="6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BLUJIJ+CourierNewPSMT"/>
                <a:cs typeface="BLUJIJ+CourierNewPSMT"/>
              </a:rPr>
              <a:t>o</a:t>
            </a:r>
            <a:r>
              <a:rPr dirty="0" sz="2050" spc="9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Different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environments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79655" y="3113909"/>
            <a:ext cx="3017902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LIQEA+ArialMT"/>
                <a:cs typeface="ELIQEA+ArialMT"/>
              </a:rPr>
              <a:t>ü</a:t>
            </a:r>
            <a:r>
              <a:rPr dirty="0" sz="2050" spc="540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Creating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model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to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identify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65405" y="3435496"/>
            <a:ext cx="1263525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individuals.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43765" y="3520495"/>
            <a:ext cx="3384106" cy="335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BLUJIJ+CourierNewPSMT"/>
                <a:cs typeface="BLUJIJ+CourierNewPSMT"/>
              </a:rPr>
              <a:t>o</a:t>
            </a:r>
            <a:r>
              <a:rPr dirty="0" sz="2050" spc="9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Person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identification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through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86665" y="3825295"/>
            <a:ext cx="1775396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voice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command.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79655" y="4333109"/>
            <a:ext cx="2935859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LIQEA+ArialMT"/>
                <a:cs typeface="ELIQEA+ArialMT"/>
              </a:rPr>
              <a:t>ü</a:t>
            </a:r>
            <a:r>
              <a:rPr dirty="0" sz="2050" spc="540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Facial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detection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using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65405" y="4654696"/>
            <a:ext cx="840233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Model.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43765" y="4739695"/>
            <a:ext cx="3354896" cy="335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BLUJIJ+CourierNewPSMT"/>
                <a:cs typeface="BLUJIJ+CourierNewPSMT"/>
              </a:rPr>
              <a:t>o</a:t>
            </a:r>
            <a:r>
              <a:rPr dirty="0" sz="2050" spc="9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Distance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calculation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between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86665" y="5044495"/>
            <a:ext cx="2457514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user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and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known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person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52212" y="470329"/>
            <a:ext cx="8158446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TECHNOLOGIES</a:t>
            </a:r>
            <a:r>
              <a:rPr dirty="0" sz="4000" spc="-9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USED</a:t>
            </a:r>
            <a:r>
              <a:rPr dirty="0" sz="4000" spc="-9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AND</a:t>
            </a:r>
            <a:r>
              <a:rPr dirty="0" sz="4000" spc="-98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TO</a:t>
            </a:r>
            <a:r>
              <a:rPr dirty="0" sz="4000" spc="-95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BE</a:t>
            </a:r>
            <a:r>
              <a:rPr dirty="0" sz="4000" spc="-98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SPHDRL+Calibri-Light,Bold"/>
                <a:cs typeface="SPHDRL+Calibri-Light,Bold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585" y="1369408"/>
            <a:ext cx="1372938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7585" y="1862371"/>
            <a:ext cx="2811036" cy="888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PyCharm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VSCode</a:t>
            </a:r>
          </a:p>
          <a:p>
            <a:pPr marL="0" marR="0">
              <a:lnSpc>
                <a:spcPts val="2737"/>
              </a:lnSpc>
              <a:spcBef>
                <a:spcPts val="1063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Firebase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7585" y="2848297"/>
            <a:ext cx="1503999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OpenCV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81454" y="1440215"/>
            <a:ext cx="10209097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WORK</a:t>
            </a:r>
            <a:r>
              <a:rPr dirty="0" sz="6000" spc="-14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BREAKDOWN</a:t>
            </a:r>
            <a:r>
              <a:rPr dirty="0" sz="6000" spc="-141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11699"/>
            <a:ext cx="776502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NEVIGATION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80097" y="1678387"/>
            <a:ext cx="4535727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GANTT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28197" y="5346848"/>
            <a:ext cx="1915903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Current</a:t>
            </a:r>
            <a:r>
              <a:rPr dirty="0" sz="2000" spc="-47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progress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440" y="312294"/>
            <a:ext cx="3227725" cy="685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8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4">
                <a:solidFill>
                  <a:srgbClr val="002060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4400">
                <a:solidFill>
                  <a:srgbClr val="002060"/>
                </a:solidFill>
                <a:latin typeface="SPHDRL+Calibri-Light,Bold"/>
                <a:cs typeface="SPHDRL+Calibri-Light,Bold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18" y="1058276"/>
            <a:ext cx="9862220" cy="5186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EFMPJK+Arial-BoldMT"/>
                <a:cs typeface="EFMPJK+Arial-BoldMT"/>
              </a:rPr>
              <a:t>1)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Balakrishnan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G,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Sainarayanan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G,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Nagarajan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Yaacob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2007.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Wearable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Stereo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Vision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Visually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Impaired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Engineering.</a:t>
            </a:r>
            <a:r>
              <a:rPr dirty="0" sz="1800" spc="9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EFMPJK+Arial-BoldMT"/>
                <a:cs typeface="EFMPJK+Arial-BoldM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518" y="1716644"/>
            <a:ext cx="10513271" cy="7381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EFMPJK+Arial-BoldMT"/>
                <a:cs typeface="EFMPJK+Arial-BoldMT"/>
              </a:rPr>
              <a:t>2)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Sharma,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Saransh,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Samyak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Jain.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"A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static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hand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gesture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face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recognition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system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for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people."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6th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(SPIN).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IEEE,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2019.</a:t>
            </a:r>
            <a:r>
              <a:rPr dirty="0" sz="1800" spc="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7518" y="2594468"/>
            <a:ext cx="10589168" cy="7381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EFMPJK+Arial-BoldMT"/>
                <a:cs typeface="EFMPJK+Arial-BoldMT"/>
              </a:rPr>
              <a:t>3)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K.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M.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Kramer,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D.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Hedin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D.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J.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Rolkosky,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"Smartphone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based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face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recognition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tool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the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Annual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Medicine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Biology,</a:t>
            </a:r>
          </a:p>
          <a:p>
            <a:pPr marL="0" marR="0">
              <a:lnSpc>
                <a:spcPts val="17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2010.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7518" y="3472292"/>
            <a:ext cx="10591751" cy="5186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EFMPJK+Arial-BoldMT"/>
                <a:cs typeface="EFMPJK+Arial-BoldMT"/>
              </a:rPr>
              <a:t>4)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R.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Agarwal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al.,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"Low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cost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ultrasonic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smart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glasses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blind,"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2017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8th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IEEE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Annual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Information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Technology,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Electronics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Mobile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Communication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(IEMCON),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2017</a:t>
            </a:r>
            <a:r>
              <a:rPr dirty="0" sz="1800" spc="12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EFMPJK+Arial-BoldMT"/>
                <a:cs typeface="EFMPJK+Arial-BoldM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7518" y="4130660"/>
            <a:ext cx="10562428" cy="7381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EFMPJK+Arial-BoldMT"/>
                <a:cs typeface="EFMPJK+Arial-BoldMT"/>
              </a:rPr>
              <a:t>5)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M.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Awad,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J.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Haddad,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Khneisser,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Mahmoud,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Yaacoub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M.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Malli,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"Intelligent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eye: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assisting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people,"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2018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Middle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North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Africa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Communications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(MENACOMM),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2018.</a:t>
            </a:r>
            <a:r>
              <a:rPr dirty="0" sz="1800" spc="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518" y="5008484"/>
            <a:ext cx="10090101" cy="5186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b="1">
                <a:solidFill>
                  <a:srgbClr val="000000"/>
                </a:solidFill>
                <a:latin typeface="EFMPJK+Arial-BoldMT"/>
                <a:cs typeface="EFMPJK+Arial-BoldMT"/>
              </a:rPr>
              <a:t>6)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L.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Albraheem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et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al.,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"Third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Eye: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An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Eye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for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the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Blind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to</a:t>
            </a:r>
            <a:r>
              <a:rPr dirty="0" sz="1800" spc="4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Identify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Objects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Using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Human-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Powered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Technology,"</a:t>
            </a:r>
            <a:r>
              <a:rPr dirty="0" sz="1800" spc="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2015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International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Conference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on</a:t>
            </a:r>
            <a:r>
              <a:rPr dirty="0" sz="1800" spc="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Cloud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Computing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(ICCC),</a:t>
            </a:r>
            <a:r>
              <a:rPr dirty="0" sz="1800" spc="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EFMPJK+Arial-BoldMT"/>
                <a:cs typeface="EFMPJK+Arial-BoldMT"/>
              </a:rPr>
              <a:t>2015.</a:t>
            </a:r>
            <a:r>
              <a:rPr dirty="0" sz="1800" spc="11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 u="sng">
                <a:solidFill>
                  <a:srgbClr val="000000"/>
                </a:solidFill>
                <a:latin typeface="EFMPJK+Arial-BoldMT"/>
                <a:cs typeface="EFMPJK+Arial-Bold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4481" y="1485967"/>
            <a:ext cx="5471624" cy="141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27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Introduction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to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the</a:t>
            </a:r>
          </a:p>
          <a:p>
            <a:pPr marL="1648420" marR="0">
              <a:lnSpc>
                <a:spcPts val="5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4899" y="5881219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3412323"/>
            <a:ext cx="9055886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IT19042152</a:t>
            </a:r>
            <a:r>
              <a:rPr dirty="0" sz="5400" spc="-130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|</a:t>
            </a:r>
            <a:r>
              <a:rPr dirty="0" sz="5400" spc="-13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MADUSHAN</a:t>
            </a:r>
            <a:r>
              <a:rPr dirty="0" sz="5400" spc="-127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W.</a:t>
            </a:r>
            <a:r>
              <a:rPr dirty="0" sz="5400" spc="-128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A.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4432356"/>
            <a:ext cx="315501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800" spc="-6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04528" y="944805"/>
            <a:ext cx="8468606" cy="1200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OBSTACLE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DETECTION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FOR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SAFE</a:t>
            </a:r>
          </a:p>
          <a:p>
            <a:pPr marL="2368550" marR="0">
              <a:lnSpc>
                <a:spcPts val="4400"/>
              </a:lnSpc>
              <a:spcBef>
                <a:spcPts val="352"/>
              </a:spcBef>
              <a:spcAft>
                <a:spcPts val="0"/>
              </a:spcAft>
            </a:pP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NAVIGATION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05496" y="503657"/>
            <a:ext cx="6778130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RESEARCH</a:t>
            </a:r>
            <a:r>
              <a:rPr dirty="0" sz="6000" spc="-141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964799"/>
            <a:ext cx="10453992" cy="1493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Globally,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dirty="0" sz="24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least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2.2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billion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near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distance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impairment.</a:t>
            </a:r>
          </a:p>
          <a:p>
            <a:pPr marL="0" marR="0">
              <a:lnSpc>
                <a:spcPts val="2737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Many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these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persons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white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most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successful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widely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</a:p>
          <a:p>
            <a:pPr marL="285750" marR="0">
              <a:lnSpc>
                <a:spcPts val="2400"/>
              </a:lnSpc>
              <a:spcBef>
                <a:spcPts val="192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aid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blind.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3610719"/>
            <a:ext cx="10364383" cy="944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purely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mechanical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device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ground,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uneven</a:t>
            </a:r>
          </a:p>
          <a:p>
            <a:pPr marL="285750" marR="0">
              <a:lnSpc>
                <a:spcPts val="2400"/>
              </a:lnSpc>
              <a:spcBef>
                <a:spcPts val="196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surfaces,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holes,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steps,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hazards.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703448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RESEARCH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QUESTION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(CONT..)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40" y="1955469"/>
            <a:ext cx="9897198" cy="944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problem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device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trained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its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</a:p>
          <a:p>
            <a:pPr marL="285750" marR="0">
              <a:lnSpc>
                <a:spcPts val="2400"/>
              </a:lnSpc>
              <a:spcBef>
                <a:spcPts val="197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100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hours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substantial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“hidden”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cost.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40" y="3052749"/>
            <a:ext cx="9782402" cy="1493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addition,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white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requires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actively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scan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small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area</a:t>
            </a:r>
          </a:p>
          <a:p>
            <a:pPr marL="285750" marR="0">
              <a:lnSpc>
                <a:spcPts val="2400"/>
              </a:lnSpc>
              <a:spcBef>
                <a:spcPts val="196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ahead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them.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touch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get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idea</a:t>
            </a:r>
          </a:p>
          <a:p>
            <a:pPr marL="285750" marR="0">
              <a:lnSpc>
                <a:spcPts val="2400"/>
              </a:lnSpc>
              <a:spcBef>
                <a:spcPts val="1919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40" y="4698669"/>
            <a:ext cx="7749523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71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potholes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convenient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1371" y="695080"/>
            <a:ext cx="4303025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SPHDRL+Calibri-Light,Bold"/>
                <a:cs typeface="SPHDRL+Calibri-Light,Bold"/>
              </a:rPr>
              <a:t>MAIN</a:t>
            </a:r>
            <a:r>
              <a:rPr dirty="0" sz="4800" spc="-11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800">
                <a:solidFill>
                  <a:srgbClr val="000000"/>
                </a:solidFill>
                <a:latin typeface="SPHDRL+Calibri-Light,Bold"/>
                <a:cs typeface="SPHDRL+Calibri-Light,Bold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6761" y="2040407"/>
            <a:ext cx="10499631" cy="16738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Recognize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28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spc="-153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2800" spc="-6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800" spc="-9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camera</a:t>
            </a:r>
            <a:r>
              <a:rPr dirty="0" sz="28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408247" marR="0">
              <a:lnSpc>
                <a:spcPts val="2800"/>
              </a:lnSpc>
              <a:spcBef>
                <a:spcPts val="2239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provide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appropriate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dirty="0" sz="2800" spc="-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2800" spc="-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audio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323778" marR="0">
              <a:lnSpc>
                <a:spcPts val="2800"/>
              </a:lnSpc>
              <a:spcBef>
                <a:spcPts val="2289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signal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safe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navigation.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42994" y="693415"/>
            <a:ext cx="5294764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SPHDRL+Calibri-Light,Bold"/>
                <a:cs typeface="SPHDRL+Calibri-Light,Bold"/>
              </a:rPr>
              <a:t>SPECIFIC</a:t>
            </a:r>
            <a:r>
              <a:rPr dirty="0" sz="4800" spc="-11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800">
                <a:solidFill>
                  <a:srgbClr val="000000"/>
                </a:solidFill>
                <a:latin typeface="SPHDRL+Calibri-Light,Bold"/>
                <a:cs typeface="SPHDRL+Calibri-Light,Bold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9840" y="1981989"/>
            <a:ext cx="6510584" cy="944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path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1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plugin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2737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1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Glass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9840" y="3079269"/>
            <a:ext cx="9466115" cy="2041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according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inputs.</a:t>
            </a:r>
          </a:p>
          <a:p>
            <a:pPr marL="0" marR="0">
              <a:lnSpc>
                <a:spcPts val="2737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behavior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according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inputs.</a:t>
            </a:r>
          </a:p>
          <a:p>
            <a:pPr marL="0" marR="0">
              <a:lnSpc>
                <a:spcPts val="2737"/>
              </a:lnSpc>
              <a:spcBef>
                <a:spcPts val="150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obstacles(IOT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part).</a:t>
            </a:r>
          </a:p>
          <a:p>
            <a:pPr marL="0" marR="0">
              <a:lnSpc>
                <a:spcPts val="2737"/>
              </a:lnSpc>
              <a:spcBef>
                <a:spcPts val="155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Impalement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instruction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system.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19634" y="1599692"/>
            <a:ext cx="8497243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RESEARCH</a:t>
            </a:r>
            <a:r>
              <a:rPr dirty="0" sz="6000" spc="-141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435436"/>
            <a:ext cx="3117806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SPHDRL+Calibri-Light,Bold"/>
                <a:cs typeface="SPHDRL+Calibri-Light,Bold"/>
              </a:rPr>
              <a:t>System</a:t>
            </a:r>
            <a:r>
              <a:rPr dirty="0" sz="3600" spc="-8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3600">
                <a:solidFill>
                  <a:srgbClr val="000000"/>
                </a:solidFill>
                <a:latin typeface="SPHDRL+Calibri-Light,Bold"/>
                <a:cs typeface="SPHDRL+Calibri-Light,Bold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823263"/>
            <a:ext cx="3134022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SPHDRL+Calibri-Light,Bold"/>
                <a:cs typeface="SPHDRL+Calibri-Light,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7273" y="1910372"/>
            <a:ext cx="124863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5161" y="4092227"/>
            <a:ext cx="1807781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</a:p>
          <a:p>
            <a:pPr marL="260994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</a:p>
          <a:p>
            <a:pPr marL="371623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9809" y="4229387"/>
            <a:ext cx="1913982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(detect</a:t>
            </a:r>
          </a:p>
          <a:p>
            <a:pPr marL="414783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obstacles)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87888" y="2530078"/>
            <a:ext cx="5732666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ART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CANE</a:t>
            </a:r>
            <a:r>
              <a:rPr dirty="0" sz="6000" spc="-14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56716" y="385769"/>
            <a:ext cx="459687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Overall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8627" y="1203469"/>
            <a:ext cx="10076946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implementing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system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which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can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guide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those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who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1527" y="1577319"/>
            <a:ext cx="2807817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handicapped.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627" y="2300749"/>
            <a:ext cx="9620099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our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application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impaired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people,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attempting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1527" y="2674599"/>
            <a:ext cx="3213506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improve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self-sufficiency.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8627" y="3398029"/>
            <a:ext cx="10067546" cy="11152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key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features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that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intend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implement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our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application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walk</a:t>
            </a:r>
          </a:p>
          <a:p>
            <a:pPr marL="34290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lane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road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sign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APS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system,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surface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pothole</a:t>
            </a:r>
          </a:p>
          <a:p>
            <a:pPr marL="34290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obstacle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relative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face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recognition.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8627" y="4861069"/>
            <a:ext cx="9940444" cy="3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SOADDR+Wingdings-Regular"/>
                <a:cs typeface="SOADDR+Wingdings-Regular"/>
              </a:rPr>
              <a:t>Ø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features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have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been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implemented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help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image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processing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1527" y="5234918"/>
            <a:ext cx="2333548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machine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learning.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54899" y="5881219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7832066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Why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I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have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designed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a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Smart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cane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040" y="2130629"/>
            <a:ext cx="8049255" cy="400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dirty="0" sz="2850" spc="11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Obstacle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IUP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impractical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39240" y="2829648"/>
            <a:ext cx="9304263" cy="946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050" spc="276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20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comes</a:t>
            </a:r>
            <a:r>
              <a:rPr dirty="0" sz="20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0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real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gap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between</a:t>
            </a:r>
            <a:r>
              <a:rPr dirty="0" sz="20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processing</a:t>
            </a:r>
            <a:r>
              <a:rPr dirty="0" sz="20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time.</a:t>
            </a:r>
            <a:r>
              <a:rPr dirty="0" sz="20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So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dirty="0" sz="20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it</a:t>
            </a:r>
          </a:p>
          <a:p>
            <a:pPr marL="514350" marR="0">
              <a:lnSpc>
                <a:spcPts val="2000"/>
              </a:lnSpc>
              <a:spcBef>
                <a:spcPts val="280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negative</a:t>
            </a:r>
            <a:r>
              <a:rPr dirty="0" sz="20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impact</a:t>
            </a:r>
            <a:r>
              <a:rPr dirty="0" sz="20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0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Calibri"/>
                <a:cs typeface="Calibri"/>
              </a:rPr>
              <a:t>system.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2040" y="3986395"/>
            <a:ext cx="9616587" cy="1088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alibri"/>
                <a:cs typeface="Calibri"/>
              </a:rPr>
              <a:t>2.</a:t>
            </a:r>
            <a:r>
              <a:rPr dirty="0" sz="2850" spc="11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white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202124"/>
                </a:solidFill>
                <a:latin typeface="ELIQEA+ArialMT"/>
                <a:cs typeface="ELIQEA+ArialMT"/>
              </a:rPr>
              <a:t>inevitable</a:t>
            </a:r>
            <a:r>
              <a:rPr dirty="0" sz="2800">
                <a:solidFill>
                  <a:srgbClr val="202124"/>
                </a:solidFill>
                <a:latin typeface="ELIQEA+ArialMT"/>
                <a:cs typeface="ELIQEA+ArialMT"/>
              </a:rPr>
              <a:t> </a:t>
            </a:r>
            <a:r>
              <a:rPr dirty="0" sz="2800">
                <a:solidFill>
                  <a:srgbClr val="202124"/>
                </a:solidFill>
                <a:latin typeface="ELIQEA+ArialMT"/>
                <a:cs typeface="ELIQEA+ArialMT"/>
              </a:rPr>
              <a:t>thing</a:t>
            </a:r>
            <a:r>
              <a:rPr dirty="0" sz="2800" spc="55">
                <a:solidFill>
                  <a:srgbClr val="202124"/>
                </a:solidFill>
                <a:latin typeface="ELIQEA+ArialMT"/>
                <a:cs typeface="ELIQEA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who</a:t>
            </a:r>
            <a:r>
              <a:rPr dirty="0" sz="28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</a:p>
          <a:p>
            <a:pPr marL="514350" marR="0">
              <a:lnSpc>
                <a:spcPts val="2800"/>
              </a:lnSpc>
              <a:spcBef>
                <a:spcPts val="2277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blind.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680744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Features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of</a:t>
            </a:r>
            <a:r>
              <a:rPr dirty="0" sz="4400" spc="-107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smart</a:t>
            </a:r>
            <a:r>
              <a:rPr dirty="0" sz="4400" spc="-106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cane</a:t>
            </a:r>
            <a:r>
              <a:rPr dirty="0" sz="4400" spc="-10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SPHDRL+Calibri-Light,Bold"/>
                <a:cs typeface="SPHDRL+Calibri-Light,Bold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040" y="1908006"/>
            <a:ext cx="5049413" cy="1094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850" spc="459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2m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obstacle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coverage</a:t>
            </a:r>
          </a:p>
          <a:p>
            <a:pPr marL="0" marR="0">
              <a:lnSpc>
                <a:spcPts val="3183"/>
              </a:lnSpc>
              <a:spcBef>
                <a:spcPts val="1709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850" spc="459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Fast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response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2040" y="3188166"/>
            <a:ext cx="4551809" cy="1094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850" spc="459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Automatic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lighting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</a:p>
          <a:p>
            <a:pPr marL="0" marR="0">
              <a:lnSpc>
                <a:spcPts val="3183"/>
              </a:lnSpc>
              <a:spcBef>
                <a:spcPts val="1709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850" spc="459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Easy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setup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(Plugin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device)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4396834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6921441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Blueprint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of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smart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cane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800525"/>
            <a:ext cx="2188120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JFMFUL+Calibri-Light"/>
                <a:cs typeface="JFMFUL+Calibri-Light"/>
              </a:rPr>
              <a:t>Prototype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444644"/>
            <a:ext cx="5461128" cy="7383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Competition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of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Smart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cane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plugin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-</a:t>
            </a:r>
            <a:r>
              <a:rPr dirty="0" sz="2500" spc="23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3600">
                <a:solidFill>
                  <a:srgbClr val="00b050"/>
                </a:solidFill>
                <a:latin typeface="SPHDRL+Calibri-Light,Bold"/>
                <a:cs typeface="SPHDRL+Calibri-Light,Bold"/>
              </a:rPr>
              <a:t>60%</a:t>
            </a:r>
          </a:p>
          <a:p>
            <a:pPr marL="720476" marR="0">
              <a:lnSpc>
                <a:spcPts val="1800"/>
              </a:lnSpc>
              <a:spcBef>
                <a:spcPts val="113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Draw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blueprint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0116" y="1287119"/>
            <a:ext cx="198887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Draw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prototype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0116" y="1657959"/>
            <a:ext cx="3838540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Arduino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ultrasonic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50116" y="2298039"/>
            <a:ext cx="2197828" cy="137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buzzer</a:t>
            </a:r>
          </a:p>
          <a:p>
            <a:pPr marL="0" marR="0">
              <a:lnSpc>
                <a:spcPts val="18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01</a:t>
            </a:r>
          </a:p>
          <a:p>
            <a:pPr marL="0" marR="0">
              <a:lnSpc>
                <a:spcPts val="18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assembling</a:t>
            </a:r>
          </a:p>
          <a:p>
            <a:pPr marL="0" marR="0">
              <a:lnSpc>
                <a:spcPts val="1800"/>
              </a:lnSpc>
              <a:spcBef>
                <a:spcPts val="116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3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50116" y="3781399"/>
            <a:ext cx="3388164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LDR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lighting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86622" y="3900887"/>
            <a:ext cx="1771627" cy="808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2469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50116" y="4421479"/>
            <a:ext cx="1710271" cy="1008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assembling</a:t>
            </a:r>
          </a:p>
          <a:p>
            <a:pPr marL="0" marR="0">
              <a:lnSpc>
                <a:spcPts val="1800"/>
              </a:lnSpc>
              <a:spcBef>
                <a:spcPts val="111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03</a:t>
            </a:r>
          </a:p>
          <a:p>
            <a:pPr marL="0" marR="0">
              <a:lnSpc>
                <a:spcPts val="1800"/>
              </a:lnSpc>
              <a:spcBef>
                <a:spcPts val="112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86622" y="4859629"/>
            <a:ext cx="1771627" cy="1008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1108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1129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50116" y="5533999"/>
            <a:ext cx="131495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release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37903" y="1774753"/>
            <a:ext cx="7966501" cy="1464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Surface</a:t>
            </a:r>
            <a:r>
              <a:rPr dirty="0" sz="5400" spc="-127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Detection</a:t>
            </a:r>
            <a:r>
              <a:rPr dirty="0" sz="5400" spc="-130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&amp;</a:t>
            </a:r>
            <a:r>
              <a:rPr dirty="0" sz="5400" spc="-13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Pothole</a:t>
            </a:r>
          </a:p>
          <a:p>
            <a:pPr marL="2543980" marR="0">
              <a:lnSpc>
                <a:spcPts val="5400"/>
              </a:lnSpc>
              <a:spcBef>
                <a:spcPts val="432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Detectio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631580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Methodology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Major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phases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9091" y="1833193"/>
            <a:ext cx="2613474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A.</a:t>
            </a:r>
            <a:r>
              <a:rPr dirty="0" sz="2450" spc="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preparation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9091" y="2564713"/>
            <a:ext cx="2991918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B.</a:t>
            </a:r>
            <a:r>
              <a:rPr dirty="0" sz="2450" spc="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19091" y="3296233"/>
            <a:ext cx="5439800" cy="1812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C.</a:t>
            </a:r>
            <a:r>
              <a:rPr dirty="0" sz="2450" spc="1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Analysis/Evolution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  <a:p>
            <a:pPr marL="0" marR="0">
              <a:lnSpc>
                <a:spcPts val="2450"/>
              </a:lnSpc>
              <a:spcBef>
                <a:spcPts val="331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D.</a:t>
            </a:r>
            <a:r>
              <a:rPr dirty="0" sz="2450" spc="5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inputs</a:t>
            </a:r>
          </a:p>
          <a:p>
            <a:pPr marL="0" marR="0">
              <a:lnSpc>
                <a:spcPts val="2450"/>
              </a:lnSpc>
              <a:spcBef>
                <a:spcPts val="336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E.</a:t>
            </a:r>
            <a:r>
              <a:rPr dirty="0" sz="2450" spc="8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implementation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3025"/>
            <a:ext cx="4722309" cy="603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>
                <a:solidFill>
                  <a:srgbClr val="000000"/>
                </a:solidFill>
                <a:latin typeface="JFMFUL+Calibri-Light"/>
                <a:cs typeface="JFMFUL+Calibri-Light"/>
              </a:rPr>
              <a:t>A.</a:t>
            </a:r>
            <a:r>
              <a:rPr dirty="0" sz="4450" spc="1252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Data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preparation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4560" y="1919914"/>
            <a:ext cx="2392833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I.</a:t>
            </a:r>
            <a:r>
              <a:rPr dirty="0" sz="2450" spc="13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Collecting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4560" y="2651434"/>
            <a:ext cx="5181436" cy="18122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720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dirty="0" sz="2450" spc="6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kaggle.com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</a:p>
          <a:p>
            <a:pPr marL="0" marR="0">
              <a:lnSpc>
                <a:spcPts val="2450"/>
              </a:lnSpc>
              <a:spcBef>
                <a:spcPts val="330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II.</a:t>
            </a:r>
            <a:r>
              <a:rPr dirty="0" sz="245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preprocessing</a:t>
            </a:r>
          </a:p>
          <a:p>
            <a:pPr marL="0" marR="0">
              <a:lnSpc>
                <a:spcPts val="2450"/>
              </a:lnSpc>
              <a:spcBef>
                <a:spcPts val="336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III.</a:t>
            </a:r>
            <a:r>
              <a:rPr dirty="0" sz="2450" spc="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splitting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815201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B.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Train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And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Testing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Model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On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4560" y="1919914"/>
            <a:ext cx="6173766" cy="108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I.</a:t>
            </a:r>
            <a:r>
              <a:rPr dirty="0" sz="2450" spc="13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Faster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speeding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higher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efficiency</a:t>
            </a:r>
          </a:p>
          <a:p>
            <a:pPr marL="0" marR="0">
              <a:lnSpc>
                <a:spcPts val="2450"/>
              </a:lnSpc>
              <a:spcBef>
                <a:spcPts val="331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II.</a:t>
            </a:r>
            <a:r>
              <a:rPr dirty="0" sz="245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Lower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4560" y="3382953"/>
            <a:ext cx="2481418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III.</a:t>
            </a:r>
            <a:r>
              <a:rPr dirty="0" sz="2450" spc="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Better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4560" y="4114474"/>
            <a:ext cx="5025086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IV.</a:t>
            </a:r>
            <a:r>
              <a:rPr dirty="0" sz="245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Capable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handling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large-scale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8152015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B.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Train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And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Testing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Model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On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9589" y="130988"/>
            <a:ext cx="5320022" cy="57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Main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Research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5540" y="1203465"/>
            <a:ext cx="9903494" cy="64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recommends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smart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gadget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visually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impaired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help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them</a:t>
            </a:r>
          </a:p>
          <a:p>
            <a:pPr marL="2832496" marR="0">
              <a:lnSpc>
                <a:spcPts val="2344"/>
              </a:lnSpc>
              <a:spcBef>
                <a:spcPts val="55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navigate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around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outside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world.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26039" y="2701801"/>
            <a:ext cx="5498667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Smart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walk-lane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&amp;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navigation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main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roads.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14489" y="3441735"/>
            <a:ext cx="4238396" cy="595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APS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system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Road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Sign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when</a:t>
            </a:r>
          </a:p>
          <a:p>
            <a:pPr marL="0" marR="0">
              <a:lnSpc>
                <a:spcPts val="2214"/>
              </a:lnSpc>
              <a:spcBef>
                <a:spcPts val="18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walking</a:t>
            </a:r>
            <a:r>
              <a:rPr dirty="0" sz="2000">
                <a:solidFill>
                  <a:srgbClr val="000000"/>
                </a:solidFill>
                <a:latin typeface="PIMGUQ+TimesNewRomanPSMT"/>
                <a:cs typeface="PIMGUQ+TimesNewRomanPSMT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5641" y="3831979"/>
            <a:ext cx="660945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OTUHNG+TimesNewRomanPS-BoldMT"/>
                <a:cs typeface="OTUHNG+TimesNewRomanPS-BoldMT"/>
              </a:rPr>
              <a:t>Sub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45428" y="4161163"/>
            <a:ext cx="1523553" cy="37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OTUHNG+TimesNewRomanPS-BoldMT"/>
                <a:cs typeface="OTUHNG+TimesNewRomanPS-BoldMT"/>
              </a:rPr>
              <a:t>Objectives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08323" y="4436156"/>
            <a:ext cx="5009692" cy="565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Pothole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surface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with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obstacle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</a:p>
          <a:p>
            <a:pPr marL="0" marR="0">
              <a:lnSpc>
                <a:spcPts val="1993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when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walking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surroundings.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92783" y="5391006"/>
            <a:ext cx="5314187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Make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Ease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detection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family,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relatives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friends.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16836" y="5860961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9005303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C.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Accuracy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of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Pothole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detection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4560" y="1497888"/>
            <a:ext cx="582968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Training</a:t>
            </a:r>
            <a:r>
              <a:rPr dirty="0" sz="1800" spc="-41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Accuracy</a:t>
            </a:r>
            <a:r>
              <a:rPr dirty="0" sz="1800" spc="-43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:-</a:t>
            </a:r>
            <a:r>
              <a:rPr dirty="0" sz="1800" spc="-41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98.41%</a:t>
            </a:r>
            <a:r>
              <a:rPr dirty="0" sz="1800" spc="365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spc="364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Testing</a:t>
            </a:r>
            <a:r>
              <a:rPr dirty="0" sz="1800" spc="-41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Accuracy</a:t>
            </a:r>
            <a:r>
              <a:rPr dirty="0" sz="1800" spc="-43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:-</a:t>
            </a:r>
            <a:r>
              <a:rPr dirty="0" sz="1800" spc="-41" b="1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81.25%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4478463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C.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Output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of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73760" y="552893"/>
            <a:ext cx="5588702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Technologies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to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be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JFMFUL+Calibri-Light"/>
                <a:cs typeface="JFMFUL+Calibri-Light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9864" y="1576090"/>
            <a:ext cx="2985279" cy="3322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Python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(version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3.8)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OpenCV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Keras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Tensorflow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Numpy/Matplotlib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H5py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Pillow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Git</a:t>
            </a:r>
          </a:p>
          <a:p>
            <a:pPr marL="0" marR="0">
              <a:lnSpc>
                <a:spcPts val="2737"/>
              </a:lnSpc>
              <a:spcBef>
                <a:spcPts val="62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2450" spc="1161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Pycharm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4304" y="196908"/>
            <a:ext cx="6907341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Completion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of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surface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and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pothole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detection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JFMFUL+Calibri-Light"/>
                <a:cs typeface="JFMFUL+Calibri-Light"/>
              </a:rPr>
              <a:t>-</a:t>
            </a:r>
            <a:r>
              <a:rPr dirty="0" sz="2500" spc="27">
                <a:solidFill>
                  <a:srgbClr val="000000"/>
                </a:solidFill>
                <a:latin typeface="JFMFUL+Calibri-Light"/>
                <a:cs typeface="JFMFUL+Calibri-Light"/>
              </a:rPr>
              <a:t> </a:t>
            </a:r>
            <a:r>
              <a:rPr dirty="0" sz="3600">
                <a:solidFill>
                  <a:srgbClr val="00b050"/>
                </a:solidFill>
                <a:latin typeface="SPHDRL+Calibri-Light,Bold"/>
                <a:cs typeface="SPHDRL+Calibri-Light,Bold"/>
              </a:rPr>
              <a:t>40%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38" y="1688297"/>
            <a:ext cx="3145484" cy="6897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0844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</a:p>
          <a:p>
            <a:pPr marL="0" marR="0">
              <a:lnSpc>
                <a:spcPts val="1800"/>
              </a:lnSpc>
              <a:spcBef>
                <a:spcPts val="1531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preparing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2365" y="1688297"/>
            <a:ext cx="178720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1519" y="2111349"/>
            <a:ext cx="182156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preparing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1038" y="2500839"/>
            <a:ext cx="207435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91519" y="2500839"/>
            <a:ext cx="207435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1038" y="2890329"/>
            <a:ext cx="1914355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1(check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91519" y="2890329"/>
            <a:ext cx="1914354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1(check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01384" y="2890329"/>
            <a:ext cx="109317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1038" y="3530409"/>
            <a:ext cx="21537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Improve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91519" y="3530409"/>
            <a:ext cx="215371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Improve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01384" y="3530409"/>
            <a:ext cx="1569123" cy="1546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324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3289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1038" y="3919899"/>
            <a:ext cx="1704249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13552" y="3919899"/>
            <a:ext cx="1569123" cy="906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</a:t>
            </a:r>
            <a:r>
              <a:rPr dirty="0" sz="1800" spc="1939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d</a:t>
            </a:r>
          </a:p>
          <a:p>
            <a:pPr marL="0" marR="0">
              <a:lnSpc>
                <a:spcPts val="1800"/>
              </a:lnSpc>
              <a:spcBef>
                <a:spcPts val="324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3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791519" y="4170489"/>
            <a:ext cx="1704249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01038" y="4559979"/>
            <a:ext cx="13037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791519" y="4810569"/>
            <a:ext cx="13037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4043" y="2590585"/>
            <a:ext cx="10209097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WORK</a:t>
            </a:r>
            <a:r>
              <a:rPr dirty="0" sz="6000" spc="-14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BREAKDOWN</a:t>
            </a:r>
            <a:r>
              <a:rPr dirty="0" sz="6000" spc="-141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48768" y="2560604"/>
            <a:ext cx="7466379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GANTT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PROCESS</a:t>
            </a:r>
            <a:r>
              <a:rPr dirty="0" sz="6000" spc="-144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25638" y="2425147"/>
            <a:ext cx="4042767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SPHDRL+Calibri-Light,Bold"/>
                <a:cs typeface="SPHDRL+Calibri-Light,Bold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453359"/>
            <a:ext cx="10733590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[1]</a:t>
            </a:r>
            <a:r>
              <a:rPr dirty="0" sz="1300" spc="1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H.</a:t>
            </a:r>
            <a:r>
              <a:rPr dirty="0" sz="1300" spc="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Jabnoun,</a:t>
            </a:r>
            <a:r>
              <a:rPr dirty="0" sz="1300" spc="1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F.</a:t>
            </a:r>
            <a:r>
              <a:rPr dirty="0" sz="130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Benzarti</a:t>
            </a:r>
            <a:r>
              <a:rPr dirty="0" sz="1300" spc="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H.</a:t>
            </a:r>
            <a:r>
              <a:rPr dirty="0" sz="1300" spc="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Amiri,</a:t>
            </a:r>
            <a:r>
              <a:rPr dirty="0" sz="1300" spc="1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"Object</a:t>
            </a:r>
            <a:r>
              <a:rPr dirty="0" sz="1300" spc="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1300" spc="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identification</a:t>
            </a:r>
            <a:r>
              <a:rPr dirty="0" sz="13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1300" spc="1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1300" spc="1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1300" spc="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video</a:t>
            </a:r>
            <a:r>
              <a:rPr dirty="0" sz="1300" spc="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scene,"</a:t>
            </a:r>
            <a:r>
              <a:rPr dirty="0" sz="1300" spc="1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2015</a:t>
            </a:r>
            <a:r>
              <a:rPr dirty="0" sz="1300" spc="1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15th</a:t>
            </a:r>
            <a:r>
              <a:rPr dirty="0" sz="1300" spc="1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International</a:t>
            </a:r>
            <a:r>
              <a:rPr dirty="0" sz="1300" spc="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Conference</a:t>
            </a:r>
            <a:r>
              <a:rPr dirty="0" sz="1300" spc="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on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Intelligent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Systems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Applications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(ISDA),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2015,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pp.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363-367,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doi: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10.1109/ISDA.2015.7489256.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026688"/>
            <a:ext cx="10765345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[2]</a:t>
            </a:r>
            <a:r>
              <a:rPr dirty="0" sz="13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1300" spc="1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1300" spc="1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 spc="1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1300" spc="2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User’s</a:t>
            </a:r>
            <a:r>
              <a:rPr dirty="0" sz="1300" spc="1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Pooja</a:t>
            </a:r>
            <a:r>
              <a:rPr dirty="0" sz="1300" spc="1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Maid1,</a:t>
            </a:r>
            <a:r>
              <a:rPr dirty="0" sz="1300" spc="1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Omkar</a:t>
            </a:r>
            <a:r>
              <a:rPr dirty="0" sz="1300" spc="1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Thorat2,</a:t>
            </a:r>
            <a:r>
              <a:rPr dirty="0" sz="130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Sarita</a:t>
            </a:r>
            <a:r>
              <a:rPr dirty="0" sz="1300" spc="1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Deshpande3</a:t>
            </a:r>
            <a:r>
              <a:rPr dirty="0" sz="1300" spc="2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Student,</a:t>
            </a:r>
            <a:r>
              <a:rPr dirty="0" sz="1300" spc="1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Dept.</a:t>
            </a:r>
            <a:r>
              <a:rPr dirty="0" sz="1300" spc="1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300" spc="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dirty="0" sz="1300" spc="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Technology</a:t>
            </a:r>
            <a:r>
              <a:rPr dirty="0" sz="1300" spc="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Engineering,</a:t>
            </a:r>
            <a:r>
              <a:rPr dirty="0" sz="1300" spc="2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P.E.S’s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Modern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College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Engineering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Pune,Maharashtra,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India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1600017"/>
            <a:ext cx="10739121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[3]</a:t>
            </a:r>
            <a:r>
              <a:rPr dirty="0" sz="13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R.</a:t>
            </a:r>
            <a:r>
              <a:rPr dirty="0" sz="13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Kedia</a:t>
            </a:r>
            <a:r>
              <a:rPr dirty="0" sz="13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et</a:t>
            </a:r>
            <a:r>
              <a:rPr dirty="0" sz="1300" spc="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al.,</a:t>
            </a:r>
            <a:r>
              <a:rPr dirty="0" sz="1300" spc="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"MAVI:</a:t>
            </a:r>
            <a:r>
              <a:rPr dirty="0" sz="13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Mobility</a:t>
            </a:r>
            <a:r>
              <a:rPr dirty="0" sz="1300" spc="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Assistant</a:t>
            </a:r>
            <a:r>
              <a:rPr dirty="0" sz="13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 spc="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3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300" spc="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13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Optional</a:t>
            </a:r>
            <a:r>
              <a:rPr dirty="0" sz="13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13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3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Local</a:t>
            </a:r>
            <a:r>
              <a:rPr dirty="0" sz="1300" spc="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dirty="0" sz="13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Resources,"</a:t>
            </a:r>
            <a:r>
              <a:rPr dirty="0" sz="13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  <a:r>
              <a:rPr dirty="0" sz="13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32nd</a:t>
            </a:r>
            <a:r>
              <a:rPr dirty="0" sz="1300" spc="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International</a:t>
            </a:r>
            <a:r>
              <a:rPr dirty="0" sz="1300" spc="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Conference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VLSI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18th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International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Conference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Embedded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Systems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(VLSID),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2019,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pp.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227-232,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doi: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10.1109/VLSID.2019.00058.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8800" y="2173345"/>
            <a:ext cx="6902113" cy="2345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[4]</a:t>
            </a:r>
            <a:r>
              <a:rPr dirty="0" sz="1300" spc="-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Assist: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Proposal</a:t>
            </a:r>
            <a:r>
              <a:rPr dirty="0" sz="1300" spc="2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Oluwaseyitan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Joshua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Durodola</a:t>
            </a:r>
            <a:r>
              <a:rPr dirty="0" sz="1300" spc="2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Nathaniel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Sims</a:t>
            </a:r>
            <a:r>
              <a:rPr dirty="0" sz="1300" spc="2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Chris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Uruquhart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8800" y="2574310"/>
            <a:ext cx="10734475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[5]</a:t>
            </a:r>
            <a:r>
              <a:rPr dirty="0" sz="1300" spc="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Yashas,</a:t>
            </a:r>
            <a:r>
              <a:rPr dirty="0" sz="13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M.,</a:t>
            </a:r>
            <a:r>
              <a:rPr dirty="0" sz="130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Maalik,</a:t>
            </a:r>
            <a:r>
              <a:rPr dirty="0" sz="1300" spc="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K.S.,</a:t>
            </a:r>
            <a:r>
              <a:rPr dirty="0" sz="1300" spc="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M.Z.M.,</a:t>
            </a:r>
            <a:r>
              <a:rPr dirty="0" sz="13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A.,</a:t>
            </a:r>
            <a:r>
              <a:rPr dirty="0" sz="130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1300" spc="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 spc="14">
                <a:solidFill>
                  <a:srgbClr val="000000"/>
                </a:solidFill>
                <a:latin typeface="Calibri"/>
                <a:cs typeface="Calibri"/>
              </a:rPr>
              <a:t>K.P.S.H.,D.S.</a:t>
            </a:r>
            <a:r>
              <a:rPr dirty="0" sz="1300" spc="-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(2017).</a:t>
            </a:r>
            <a:r>
              <a:rPr dirty="0" sz="13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1300" spc="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Guider:</a:t>
            </a:r>
            <a:r>
              <a:rPr dirty="0" sz="1300" spc="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13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3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Solution</a:t>
            </a:r>
            <a:r>
              <a:rPr dirty="0" sz="13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300" spc="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30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People.</a:t>
            </a:r>
            <a:r>
              <a:rPr dirty="0" sz="13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International</a:t>
            </a:r>
            <a:r>
              <a:rPr dirty="0" sz="13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journal</a:t>
            </a:r>
            <a:r>
              <a:rPr dirty="0" sz="13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3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scientific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research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publications,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7.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8800" y="3147639"/>
            <a:ext cx="10735398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[8]</a:t>
            </a:r>
            <a:r>
              <a:rPr dirty="0" sz="1300" spc="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P.</a:t>
            </a:r>
            <a:r>
              <a:rPr dirty="0" sz="130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Meijer,</a:t>
            </a:r>
            <a:r>
              <a:rPr dirty="0" sz="13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“An</a:t>
            </a:r>
            <a:r>
              <a:rPr dirty="0" sz="13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Experimental</a:t>
            </a:r>
            <a:r>
              <a:rPr dirty="0" sz="13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1300" spc="-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Auditory</a:t>
            </a:r>
            <a:r>
              <a:rPr dirty="0" sz="13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Image</a:t>
            </a:r>
            <a:r>
              <a:rPr dirty="0" sz="1300" spc="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Representations,”</a:t>
            </a:r>
            <a:r>
              <a:rPr dirty="0" sz="1300" spc="-1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IEEE</a:t>
            </a:r>
            <a:r>
              <a:rPr dirty="0" sz="13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Transactions</a:t>
            </a:r>
            <a:r>
              <a:rPr dirty="0" sz="13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13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Biomedical</a:t>
            </a:r>
            <a:r>
              <a:rPr dirty="0" sz="1300" spc="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Engineering,</a:t>
            </a:r>
            <a:r>
              <a:rPr dirty="0" sz="13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vol.</a:t>
            </a:r>
            <a:r>
              <a:rPr dirty="0" sz="130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39,</a:t>
            </a:r>
            <a:r>
              <a:rPr dirty="0" sz="13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dirty="0" sz="13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2,</a:t>
            </a:r>
            <a:r>
              <a:rPr dirty="0" sz="1300" spc="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pp.</a:t>
            </a:r>
            <a:r>
              <a:rPr dirty="0" sz="13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112-121,</a:t>
            </a:r>
            <a:r>
              <a:rPr dirty="0" sz="13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Feb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1991.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8800" y="3720968"/>
            <a:ext cx="10735969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[9]</a:t>
            </a:r>
            <a:r>
              <a:rPr dirty="0" sz="1300" spc="1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G.</a:t>
            </a:r>
            <a:r>
              <a:rPr dirty="0" sz="1300" spc="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Sainarayanan,</a:t>
            </a:r>
            <a:r>
              <a:rPr dirty="0" sz="1300" spc="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“On</a:t>
            </a:r>
            <a:r>
              <a:rPr dirty="0" sz="1300" spc="1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Intelligent</a:t>
            </a:r>
            <a:r>
              <a:rPr dirty="0" sz="13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Image</a:t>
            </a:r>
            <a:r>
              <a:rPr dirty="0" sz="1300" spc="1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Processing</a:t>
            </a:r>
            <a:r>
              <a:rPr dirty="0" sz="1300" spc="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Methodologies</a:t>
            </a:r>
            <a:r>
              <a:rPr dirty="0" sz="1300" spc="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Applied</a:t>
            </a:r>
            <a:r>
              <a:rPr dirty="0" sz="1300" spc="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300" spc="1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Navigation</a:t>
            </a:r>
            <a:r>
              <a:rPr dirty="0" sz="1300" spc="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Assistance</a:t>
            </a:r>
            <a:r>
              <a:rPr dirty="0" sz="1300" spc="1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 spc="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300" spc="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Impaired”,</a:t>
            </a:r>
            <a:r>
              <a:rPr dirty="0" sz="13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Ph.</a:t>
            </a:r>
            <a:r>
              <a:rPr dirty="0" sz="1300" spc="1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D.</a:t>
            </a:r>
            <a:r>
              <a:rPr dirty="0" sz="13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Thesis,</a:t>
            </a:r>
            <a:r>
              <a:rPr dirty="0" sz="1300" spc="1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University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Malaysia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Sabah,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2002.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8800" y="4294296"/>
            <a:ext cx="10735651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[10]</a:t>
            </a:r>
            <a:r>
              <a:rPr dirty="0" sz="1300" spc="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dirty="0" sz="13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Balakrishnan,</a:t>
            </a:r>
            <a:r>
              <a:rPr dirty="0" sz="1300" spc="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G.</a:t>
            </a:r>
            <a:r>
              <a:rPr dirty="0" sz="13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Sainarayanan,</a:t>
            </a:r>
            <a:r>
              <a:rPr dirty="0" sz="13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R.</a:t>
            </a:r>
            <a:r>
              <a:rPr dirty="0" sz="13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Nagarajan</a:t>
            </a:r>
            <a:r>
              <a:rPr dirty="0" sz="130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S.</a:t>
            </a:r>
            <a:r>
              <a:rPr dirty="0" sz="13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Yaacob,</a:t>
            </a:r>
            <a:r>
              <a:rPr dirty="0" sz="1300" spc="-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“Wearable</a:t>
            </a:r>
            <a:r>
              <a:rPr dirty="0" sz="130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Real-Time</a:t>
            </a:r>
            <a:r>
              <a:rPr dirty="0" sz="13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Stereo</a:t>
            </a:r>
            <a:r>
              <a:rPr dirty="0" sz="1300" spc="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dirty="0" sz="1300" spc="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300" spc="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300" spc="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Impaired,”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Engineering</a:t>
            </a:r>
            <a:r>
              <a:rPr dirty="0" sz="1300" spc="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Letters,</a:t>
            </a:r>
            <a:r>
              <a:rPr dirty="0" sz="1300" spc="-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vol.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14,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no.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2007.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8800" y="4867625"/>
            <a:ext cx="10737049" cy="406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350" spc="952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[11]</a:t>
            </a:r>
            <a:r>
              <a:rPr dirty="0" sz="1300" spc="2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G.</a:t>
            </a:r>
            <a:r>
              <a:rPr dirty="0" sz="1300" spc="21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P.</a:t>
            </a:r>
            <a:r>
              <a:rPr dirty="0" sz="1300" spc="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Fajarnes,</a:t>
            </a:r>
            <a:r>
              <a:rPr dirty="0" sz="1300" spc="1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L.</a:t>
            </a:r>
            <a:r>
              <a:rPr dirty="0" sz="1300" spc="2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Dunai,</a:t>
            </a:r>
            <a:r>
              <a:rPr dirty="0" sz="1300" spc="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V.</a:t>
            </a:r>
            <a:r>
              <a:rPr dirty="0" sz="1300" spc="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S.</a:t>
            </a:r>
            <a:r>
              <a:rPr dirty="0" sz="1300" spc="2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Praderas</a:t>
            </a:r>
            <a:r>
              <a:rPr dirty="0" sz="1300" spc="1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2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I.</a:t>
            </a:r>
            <a:r>
              <a:rPr dirty="0" sz="1300" spc="2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Dunai,</a:t>
            </a:r>
            <a:r>
              <a:rPr dirty="0" sz="1300" spc="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“CASBLiP-</a:t>
            </a:r>
            <a:r>
              <a:rPr dirty="0" sz="1300" spc="1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300" spc="2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new</a:t>
            </a:r>
            <a:r>
              <a:rPr dirty="0" sz="1300" spc="2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cognitive</a:t>
            </a:r>
            <a:r>
              <a:rPr dirty="0" sz="1300" spc="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1300" spc="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1300" spc="2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300" spc="2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orientation</a:t>
            </a:r>
            <a:r>
              <a:rPr dirty="0" sz="1300" spc="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1300" spc="1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300" spc="1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300" spc="2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people,”</a:t>
            </a:r>
          </a:p>
          <a:p>
            <a:pPr marL="228600" marR="0">
              <a:lnSpc>
                <a:spcPts val="1300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Proceedings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4th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International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Conference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Cognitive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Systems,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ETH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Zurich,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Switzerland,</a:t>
            </a:r>
            <a:r>
              <a:rPr dirty="0" sz="13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300">
                <a:solidFill>
                  <a:srgbClr val="000000"/>
                </a:solidFill>
                <a:latin typeface="Calibri"/>
                <a:cs typeface="Calibri"/>
              </a:rPr>
              <a:t>2010.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58438" y="6509360"/>
            <a:ext cx="416172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6140" y="101237"/>
            <a:ext cx="4445606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System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Overview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4899" y="5881219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3412323"/>
            <a:ext cx="7647604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IT19049878|</a:t>
            </a:r>
            <a:r>
              <a:rPr dirty="0" sz="5400" spc="-129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Jathusanan</a:t>
            </a:r>
            <a:r>
              <a:rPr dirty="0" sz="5400" spc="-129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.e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4432356"/>
            <a:ext cx="315501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800" spc="-6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40" y="6578293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3627" y="231125"/>
            <a:ext cx="2470313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cc0066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550" spc="69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4574" y="1057628"/>
            <a:ext cx="2493360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dirty="0" sz="2000" spc="-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000" spc="-4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walk-lanes</a:t>
            </a:r>
            <a:r>
              <a:rPr dirty="0" sz="2000" spc="-4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2712" y="1582342"/>
            <a:ext cx="8397088" cy="849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252423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252423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Walk-lanes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are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lane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like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structure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which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is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placed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both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sides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main</a:t>
            </a:r>
            <a:r>
              <a:rPr dirty="0" sz="1800">
                <a:solidFill>
                  <a:srgbClr val="252423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252423"/>
                </a:solidFill>
                <a:latin typeface="PIMGUQ+TimesNewRomanPSMT"/>
                <a:cs typeface="PIMGUQ+TimesNewRomanPSMT"/>
              </a:rPr>
              <a:t>roads.</a:t>
            </a:r>
          </a:p>
          <a:p>
            <a:pPr marL="0" marR="0">
              <a:lnSpc>
                <a:spcPts val="2066"/>
              </a:lnSpc>
              <a:spcBef>
                <a:spcPts val="2203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Sri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Lanka,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walk-lanes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can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be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seen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more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often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most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places.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2712" y="2679622"/>
            <a:ext cx="8879891" cy="300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It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is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challenge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for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visually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challenged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person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find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walk-lanes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navigate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through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28462" y="2962927"/>
            <a:ext cx="1534744" cy="291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walk-lanes.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58440" y="6578293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0719" y="164901"/>
            <a:ext cx="3482652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cc0066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550" spc="69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Research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Questions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4789" y="1210950"/>
            <a:ext cx="2136048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1800" spc="-4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gather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this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pandemic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situation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19834" y="1210950"/>
            <a:ext cx="2319739" cy="1089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1800" spc="-4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visually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impaired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person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fail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walk-lanes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66849" y="2317073"/>
            <a:ext cx="181697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taset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 spc="20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628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809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7678" y="2317073"/>
            <a:ext cx="288101" cy="995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29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</a:p>
          <a:p>
            <a:pPr marL="0" marR="0">
              <a:lnSpc>
                <a:spcPts val="1800"/>
              </a:lnSpc>
              <a:spcBef>
                <a:spcPts val="3938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87667" y="3045886"/>
            <a:ext cx="27529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57903" y="4409406"/>
            <a:ext cx="2504551" cy="815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1800" spc="-41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good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travelling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walk-lanes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20285" y="4552746"/>
            <a:ext cx="1985172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utilize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1800" spc="-43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62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58440" y="6578293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0639" y="505663"/>
            <a:ext cx="4549769" cy="410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cc0066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550" spc="69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Specific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and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Sub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7839" y="1270609"/>
            <a:ext cx="2546543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808080"/>
                </a:solidFill>
                <a:latin typeface="ELIQEA+ArialMT"/>
                <a:cs typeface="ELIQEA+ArialMT"/>
              </a:rPr>
              <a:t>•</a:t>
            </a:r>
            <a:r>
              <a:rPr dirty="0" sz="2050" spc="1413">
                <a:solidFill>
                  <a:srgbClr val="808080"/>
                </a:solidFill>
                <a:latin typeface="ELIQEA+ArialMT"/>
                <a:cs typeface="ELIQEA+ArialMT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mbria"/>
                <a:cs typeface="Cambria"/>
              </a:rPr>
              <a:t>Specific</a:t>
            </a:r>
            <a:r>
              <a:rPr dirty="0" sz="2000" b="1">
                <a:solidFill>
                  <a:srgbClr val="808080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26645" y="1795801"/>
            <a:ext cx="8904614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Provide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way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locate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navigate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158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walk-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lanes.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7839" y="2816600"/>
            <a:ext cx="2198366" cy="335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808080"/>
                </a:solidFill>
                <a:latin typeface="ELIQEA+ArialMT"/>
                <a:cs typeface="ELIQEA+ArialMT"/>
              </a:rPr>
              <a:t>•</a:t>
            </a:r>
            <a:r>
              <a:rPr dirty="0" sz="2050" spc="1413">
                <a:solidFill>
                  <a:srgbClr val="808080"/>
                </a:solidFill>
                <a:latin typeface="ELIQEA+ArialMT"/>
                <a:cs typeface="ELIQEA+ArialMT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mbria"/>
                <a:cs typeface="Cambria"/>
              </a:rPr>
              <a:t>Sub</a:t>
            </a:r>
            <a:r>
              <a:rPr dirty="0" sz="2000" b="1">
                <a:solidFill>
                  <a:srgbClr val="808080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808080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48840" y="3332267"/>
            <a:ext cx="5194172" cy="298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SOADDR+Wingdings-Regular"/>
                <a:cs typeface="SOADDR+Wingdings-Regular"/>
              </a:rPr>
              <a:t>§</a:t>
            </a:r>
            <a:r>
              <a:rPr dirty="0" sz="1850" spc="9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Acquire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proper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dataset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provide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accurate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results.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48840" y="3972347"/>
            <a:ext cx="5062270" cy="1396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SOADDR+Wingdings-Regular"/>
                <a:cs typeface="SOADDR+Wingdings-Regular"/>
              </a:rPr>
              <a:t>§</a:t>
            </a:r>
            <a:r>
              <a:rPr dirty="0" sz="1850" spc="9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Build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Model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classify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walk-lanes</a:t>
            </a:r>
          </a:p>
          <a:p>
            <a:pPr marL="0" marR="0">
              <a:lnSpc>
                <a:spcPts val="2053"/>
              </a:lnSpc>
              <a:spcBef>
                <a:spcPts val="2216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SOADDR+Wingdings-Regular"/>
                <a:cs typeface="SOADDR+Wingdings-Regular"/>
              </a:rPr>
              <a:t>§</a:t>
            </a:r>
            <a:r>
              <a:rPr dirty="0" sz="1850" spc="9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Provide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proper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navigation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within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walk-lanes.</a:t>
            </a:r>
          </a:p>
          <a:p>
            <a:pPr marL="0" marR="0">
              <a:lnSpc>
                <a:spcPts val="2053"/>
              </a:lnSpc>
              <a:spcBef>
                <a:spcPts val="2216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SOADDR+Wingdings-Regular"/>
                <a:cs typeface="SOADDR+Wingdings-Regular"/>
              </a:rPr>
              <a:t>§</a:t>
            </a:r>
            <a:r>
              <a:rPr dirty="0" sz="1850" spc="9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Provide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proper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alert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messages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PIMGUQ+TimesNewRomanPSMT"/>
                <a:cs typeface="PIMGUQ+TimesNewRomanPSMT"/>
              </a:rPr>
              <a:t>user.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58440" y="6578293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3983" y="188743"/>
            <a:ext cx="4623287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System</a:t>
            </a:r>
            <a:r>
              <a:rPr dirty="0" sz="2800" spc="-127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500" b="1">
                <a:solidFill>
                  <a:srgbClr val="cc0066"/>
                </a:solidFill>
                <a:latin typeface="Cambria"/>
                <a:cs typeface="Cambria"/>
              </a:rPr>
              <a:t>overview</a:t>
            </a:r>
            <a:r>
              <a:rPr dirty="0" sz="2500" spc="-75" b="1">
                <a:solidFill>
                  <a:srgbClr val="cc0066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58897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1159" y="369568"/>
            <a:ext cx="2085255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cc0066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850" spc="348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c0066"/>
                </a:solidFill>
                <a:latin typeface="Cambria"/>
                <a:cs typeface="Cambria"/>
              </a:rPr>
              <a:t>Evidence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40" y="6578293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6234" y="222402"/>
            <a:ext cx="2226468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2184" y="1285667"/>
            <a:ext cx="1098160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[1]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E,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N.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B.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P,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G.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P,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"IoT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typhlitic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assistance,"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November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2184" y="1834307"/>
            <a:ext cx="10835225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[2]"Efficient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Multi-Object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Navigation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Artificial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Intelligence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People",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2022.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[Online].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Available: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https://www.mdpi.com/1099-4300/22/9/941.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[Accessed: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11-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Feb-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2022].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2184" y="2657267"/>
            <a:ext cx="10913251" cy="541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[3]"WeWALK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WeWALK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Cane",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WeWALK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Cane,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[Online].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Available: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https://wewalk.io/en/.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[Accessed: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11-</a:t>
            </a:r>
            <a:r>
              <a:rPr dirty="0" sz="18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Feb-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2022].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40" y="6578293"/>
            <a:ext cx="400244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77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8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7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173" y="752138"/>
            <a:ext cx="4943645" cy="425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>
                <a:solidFill>
                  <a:srgbClr val="660033"/>
                </a:solidFill>
                <a:latin typeface="SOADDR+Wingdings-Regular"/>
                <a:cs typeface="SOADDR+Wingdings-Regular"/>
              </a:rPr>
              <a:t>v</a:t>
            </a:r>
            <a:r>
              <a:rPr dirty="0" sz="2650" spc="576">
                <a:solidFill>
                  <a:srgbClr val="660033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660033"/>
                </a:solidFill>
                <a:latin typeface="Cambria"/>
                <a:cs typeface="Cambria"/>
              </a:rPr>
              <a:t>Ability</a:t>
            </a:r>
            <a:r>
              <a:rPr dirty="0" sz="2600" b="1">
                <a:solidFill>
                  <a:srgbClr val="660033"/>
                </a:solidFill>
                <a:latin typeface="Cambria"/>
                <a:cs typeface="Cambria"/>
              </a:rPr>
              <a:t> </a:t>
            </a:r>
            <a:r>
              <a:rPr dirty="0" sz="2600" b="1">
                <a:solidFill>
                  <a:srgbClr val="660033"/>
                </a:solidFill>
                <a:latin typeface="Cambria"/>
                <a:cs typeface="Cambria"/>
              </a:rPr>
              <a:t>of</a:t>
            </a:r>
            <a:r>
              <a:rPr dirty="0" sz="2600" b="1">
                <a:solidFill>
                  <a:srgbClr val="660033"/>
                </a:solidFill>
                <a:latin typeface="Cambria"/>
                <a:cs typeface="Cambria"/>
              </a:rPr>
              <a:t> </a:t>
            </a:r>
            <a:r>
              <a:rPr dirty="0" sz="2600" b="1">
                <a:solidFill>
                  <a:srgbClr val="660033"/>
                </a:solidFill>
                <a:latin typeface="Cambria"/>
                <a:cs typeface="Cambria"/>
              </a:rPr>
              <a:t>Commercialization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2922" y="1699859"/>
            <a:ext cx="3579817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Identifying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target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audiences.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2922" y="2248499"/>
            <a:ext cx="6006177" cy="1952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484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Create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social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media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flyer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marketing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plan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SLIIT.</a:t>
            </a:r>
          </a:p>
          <a:p>
            <a:pPr marL="0" marR="0">
              <a:lnSpc>
                <a:spcPts val="2110"/>
              </a:lnSpc>
              <a:spcBef>
                <a:spcPts val="220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Advertise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course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web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other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social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medias.</a:t>
            </a:r>
          </a:p>
          <a:p>
            <a:pPr marL="0" marR="0">
              <a:lnSpc>
                <a:spcPts val="2110"/>
              </a:lnSpc>
              <a:spcBef>
                <a:spcPts val="225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Develop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pricing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strategy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after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year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product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release.</a:t>
            </a:r>
          </a:p>
          <a:p>
            <a:pPr marL="0" marR="0">
              <a:lnSpc>
                <a:spcPts val="2110"/>
              </a:lnSpc>
              <a:spcBef>
                <a:spcPts val="220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ELIQEA+ArialMT"/>
                <a:cs typeface="ELIQEA+ArialMT"/>
              </a:rPr>
              <a:t>•</a:t>
            </a:r>
            <a:r>
              <a:rPr dirty="0" sz="1850" spc="1088">
                <a:solidFill>
                  <a:srgbClr val="000000"/>
                </a:solidFill>
                <a:latin typeface="ELIQEA+ArialMT"/>
                <a:cs typeface="ELIQEA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Send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e-mail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SLIIT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students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about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application.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97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98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5" y="6475818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3412323"/>
            <a:ext cx="8656758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IT19109190</a:t>
            </a:r>
            <a:r>
              <a:rPr dirty="0" sz="5400" spc="-130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|</a:t>
            </a:r>
            <a:r>
              <a:rPr dirty="0" sz="5400" spc="-133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KESHARA</a:t>
            </a:r>
            <a:r>
              <a:rPr dirty="0" sz="5400" spc="-130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S.R.D.S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4432356"/>
            <a:ext cx="315501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800" spc="-6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84573" y="6475818"/>
            <a:ext cx="2296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1972" y="423526"/>
            <a:ext cx="8737342" cy="1200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FACE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RECOGNITION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OF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KNOWN</a:t>
            </a:r>
          </a:p>
          <a:p>
            <a:pPr marL="2532856" marR="0">
              <a:lnSpc>
                <a:spcPts val="4400"/>
              </a:lnSpc>
              <a:spcBef>
                <a:spcPts val="352"/>
              </a:spcBef>
              <a:spcAft>
                <a:spcPts val="0"/>
              </a:spcAft>
            </a:pP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INDIVIDUALS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84573" y="6475818"/>
            <a:ext cx="2296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96464" y="960151"/>
            <a:ext cx="5325753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Research</a:t>
            </a:r>
            <a:r>
              <a:rPr dirty="0" sz="5400" spc="-130">
                <a:solidFill>
                  <a:srgbClr val="000000"/>
                </a:solidFill>
                <a:latin typeface="SPHDRL+Calibri-Light,Bold"/>
                <a:cs typeface="SPHDRL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SPHDRL+Calibri-Light,Bold"/>
                <a:cs typeface="SPHDRL+Calibri-Light,Bold"/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436" y="2550893"/>
            <a:ext cx="10126757" cy="22044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When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considering</a:t>
            </a:r>
            <a:r>
              <a:rPr dirty="0" sz="2400" spc="6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 spc="6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solutions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that</a:t>
            </a:r>
            <a:r>
              <a:rPr dirty="0" sz="2400" spc="6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have</a:t>
            </a:r>
            <a:r>
              <a:rPr dirty="0" sz="2400" spc="6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been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implemented</a:t>
            </a:r>
            <a:r>
              <a:rPr dirty="0" sz="240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support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</a:p>
          <a:p>
            <a:pPr marL="0" marR="0">
              <a:lnSpc>
                <a:spcPts val="2657"/>
              </a:lnSpc>
              <a:spcBef>
                <a:spcPts val="17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visually</a:t>
            </a:r>
            <a:r>
              <a:rPr dirty="0" sz="2400" spc="6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impaired</a:t>
            </a:r>
            <a:r>
              <a:rPr dirty="0" sz="2400" spc="65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community,</a:t>
            </a:r>
            <a:r>
              <a:rPr dirty="0" sz="2400" spc="5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</a:t>
            </a:r>
            <a:r>
              <a:rPr dirty="0" sz="2400" spc="6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2400" spc="6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Electronic</a:t>
            </a:r>
            <a:r>
              <a:rPr dirty="0" sz="2400" spc="6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Travel</a:t>
            </a:r>
            <a:r>
              <a:rPr dirty="0" sz="2400" spc="5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Aids</a:t>
            </a:r>
            <a:r>
              <a:rPr dirty="0" sz="2400" spc="6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(EDA)</a:t>
            </a:r>
            <a:r>
              <a:rPr dirty="0" sz="2400" spc="6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has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become</a:t>
            </a:r>
            <a:r>
              <a:rPr dirty="0" sz="2400" spc="9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immensely</a:t>
            </a:r>
            <a:r>
              <a:rPr dirty="0" sz="2400" spc="9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popular</a:t>
            </a:r>
            <a:r>
              <a:rPr dirty="0" sz="2400" spc="9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however</a:t>
            </a:r>
            <a:r>
              <a:rPr dirty="0" sz="2400" spc="10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these</a:t>
            </a:r>
            <a:r>
              <a:rPr dirty="0" sz="2400" spc="9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devices</a:t>
            </a:r>
            <a:r>
              <a:rPr dirty="0" sz="2400" spc="9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lack</a:t>
            </a:r>
            <a:r>
              <a:rPr dirty="0" sz="2400" spc="9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several</a:t>
            </a:r>
            <a:r>
              <a:rPr dirty="0" sz="2400" spc="9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important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features</a:t>
            </a:r>
            <a:r>
              <a:rPr dirty="0" sz="2400" spc="4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when</a:t>
            </a:r>
            <a:r>
              <a:rPr dirty="0" sz="2400" spc="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it</a:t>
            </a:r>
            <a:r>
              <a:rPr dirty="0" sz="2400" spc="4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comes</a:t>
            </a:r>
            <a:r>
              <a:rPr dirty="0" sz="2400" spc="4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 spc="4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overcoming</a:t>
            </a:r>
            <a:r>
              <a:rPr dirty="0" sz="2400" spc="4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problems</a:t>
            </a:r>
            <a:r>
              <a:rPr dirty="0" sz="2400" spc="4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such</a:t>
            </a:r>
            <a:r>
              <a:rPr dirty="0" sz="2400" spc="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as</a:t>
            </a:r>
            <a:r>
              <a:rPr dirty="0" sz="2400" spc="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identifying</a:t>
            </a:r>
            <a:r>
              <a:rPr dirty="0" sz="2400" spc="4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a</a:t>
            </a:r>
            <a:r>
              <a:rPr dirty="0" sz="2400" spc="4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known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individual</a:t>
            </a:r>
            <a:r>
              <a:rPr dirty="0" sz="2400" spc="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of</a:t>
            </a:r>
            <a:r>
              <a:rPr dirty="0" sz="2400" spc="2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 spc="2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</a:t>
            </a:r>
            <a:r>
              <a:rPr dirty="0" sz="2400" spc="2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in</a:t>
            </a:r>
            <a:r>
              <a:rPr dirty="0" sz="24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various</a:t>
            </a:r>
            <a:r>
              <a:rPr dirty="0" sz="2400" spc="2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environments.</a:t>
            </a:r>
            <a:r>
              <a:rPr dirty="0" sz="2400" spc="2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Many</a:t>
            </a:r>
            <a:r>
              <a:rPr dirty="0" sz="2400" spc="2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EDAs</a:t>
            </a:r>
            <a:r>
              <a:rPr dirty="0" sz="2400" spc="2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need</a:t>
            </a:r>
            <a:r>
              <a:rPr dirty="0" sz="24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 spc="2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implement</a:t>
            </a:r>
          </a:p>
          <a:p>
            <a:pPr marL="0" marR="0">
              <a:lnSpc>
                <a:spcPts val="2657"/>
              </a:lnSpc>
              <a:spcBef>
                <a:spcPts val="222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this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feature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overcome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certain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shortcomings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faced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by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PIMGUQ+TimesNewRomanPSMT"/>
                <a:cs typeface="PIMGUQ+TimesNewRomanPSMT"/>
              </a:rPr>
              <a:t>user.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11699"/>
            <a:ext cx="7800988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spc="-58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spc="-57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spc="-56" b="1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84573" y="6475818"/>
            <a:ext cx="2296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09360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09360"/>
            <a:ext cx="431823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3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spc="-4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2022-11-09T09:53:49-06:00</dcterms:modified>
</cp:coreProperties>
</file>